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</p:sldMasterIdLst>
  <p:notesMasterIdLst>
    <p:notesMasterId r:id="rId54"/>
  </p:notesMasterIdLst>
  <p:sldIdLst>
    <p:sldId id="256" r:id="rId10"/>
    <p:sldId id="326" r:id="rId11"/>
    <p:sldId id="325" r:id="rId12"/>
    <p:sldId id="324" r:id="rId13"/>
    <p:sldId id="258" r:id="rId14"/>
    <p:sldId id="327" r:id="rId15"/>
    <p:sldId id="279" r:id="rId16"/>
    <p:sldId id="280" r:id="rId17"/>
    <p:sldId id="281" r:id="rId18"/>
    <p:sldId id="282" r:id="rId19"/>
    <p:sldId id="283" r:id="rId20"/>
    <p:sldId id="328" r:id="rId21"/>
    <p:sldId id="285" r:id="rId22"/>
    <p:sldId id="286" r:id="rId23"/>
    <p:sldId id="329" r:id="rId24"/>
    <p:sldId id="289" r:id="rId25"/>
    <p:sldId id="290" r:id="rId26"/>
    <p:sldId id="291" r:id="rId27"/>
    <p:sldId id="292" r:id="rId28"/>
    <p:sldId id="330" r:id="rId29"/>
    <p:sldId id="294" r:id="rId30"/>
    <p:sldId id="295" r:id="rId31"/>
    <p:sldId id="296" r:id="rId32"/>
    <p:sldId id="331" r:id="rId33"/>
    <p:sldId id="298" r:id="rId34"/>
    <p:sldId id="299" r:id="rId35"/>
    <p:sldId id="341" r:id="rId36"/>
    <p:sldId id="332" r:id="rId37"/>
    <p:sldId id="302" r:id="rId38"/>
    <p:sldId id="333" r:id="rId39"/>
    <p:sldId id="305" r:id="rId40"/>
    <p:sldId id="306" r:id="rId41"/>
    <p:sldId id="334" r:id="rId42"/>
    <p:sldId id="308" r:id="rId43"/>
    <p:sldId id="335" r:id="rId44"/>
    <p:sldId id="310" r:id="rId45"/>
    <p:sldId id="336" r:id="rId46"/>
    <p:sldId id="312" r:id="rId47"/>
    <p:sldId id="340" r:id="rId48"/>
    <p:sldId id="267" r:id="rId49"/>
    <p:sldId id="343" r:id="rId50"/>
    <p:sldId id="270" r:id="rId51"/>
    <p:sldId id="342" r:id="rId52"/>
    <p:sldId id="339" r:id="rId53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67" autoAdjust="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notesViewPr>
    <p:cSldViewPr>
      <p:cViewPr varScale="1">
        <p:scale>
          <a:sx n="99" d="100"/>
          <a:sy n="99" d="100"/>
        </p:scale>
        <p:origin x="-3546" y="-102"/>
      </p:cViewPr>
      <p:guideLst>
        <p:guide orient="horz" pos="2932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4075" cy="465613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203" y="1"/>
            <a:ext cx="3014075" cy="465613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EB94BFF2-0AC6-4CD3-B024-3C6A96246DE8}" type="datetimeFigureOut">
              <a:rPr lang="en-US" smtClean="0"/>
              <a:t>8/27/2014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796" y="4422533"/>
            <a:ext cx="5563246" cy="4188937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909"/>
            <a:ext cx="3014075" cy="465613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203" y="8841909"/>
            <a:ext cx="3014075" cy="465613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0EE2EBED-0D6C-4EB2-8107-63A51BD1E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6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70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47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5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69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3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87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4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8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5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07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7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4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17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0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01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27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64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5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93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9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35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32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86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36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51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29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15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862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23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418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82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0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480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baseline="0" dirty="0" smtClean="0"/>
              <a:t>   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307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79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131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0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7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75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96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EBED-0D6C-4EB2-8107-63A51BD1E7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3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5337-C2AC-4B46-993E-BC87CFADD9DF}" type="datetime1">
              <a:rPr lang="en-US" smtClean="0"/>
              <a:t>8/27/2014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47C7-C1D1-4AC3-95F9-CFD2F4AF4115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3943-82E1-4FC5-8D6F-FC964FB576FD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2191-E92E-42EC-A1E4-7C2F0DF5E743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B411-94CB-479F-9B5D-06551FAFBA8A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BF3B-6866-4048-8971-99A3D2CBCC27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1A39-DD55-4B10-870E-287EFB04B70A}" type="datetime1">
              <a:rPr lang="en-US" smtClean="0"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8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1A4-85DD-48E9-A30D-86F32D53A05B}" type="datetime1">
              <a:rPr lang="en-US" smtClean="0"/>
              <a:t>8/27/2014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29CC-24F0-4834-8CE5-C5317597C6DD}" type="datetime1">
              <a:rPr lang="en-US" smtClean="0"/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9B48-DD32-43B7-AC13-6FD81D1E1652}" type="datetime1">
              <a:rPr lang="en-US" smtClean="0"/>
              <a:t>8/27/2014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4C7D-C04E-4FFB-B5DB-95D1B7778286}" type="datetime1">
              <a:rPr lang="en-US" smtClean="0"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BE1-E258-4425-9BCA-72A2AE558018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B4E45-B200-40D4-95AC-C77103A830F3}" type="datetime1">
              <a:rPr lang="en-US" smtClean="0"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0945-4574-4246-8B0C-FB361E536658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E64A-DE9E-40ED-B5A3-48F2EE15AF3A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E04C-30BA-409E-A64F-6BE10743C427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18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ADB6-970A-439D-9A6C-5FDC673B1097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1128-15F6-4733-AB3A-30F0D0406122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50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B05E-E7F3-4F26-A57B-06BC9AB7F30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6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4D77A-2E7A-424F-8A80-B847D08D6F4F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C4F7-DBF9-457C-B82E-2006C136C0C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E005-34C4-4B7E-A099-A75353B2AA1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4204-EA36-41FB-91C1-6E72CF8BCBCF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AAA5-CE77-4326-BCB9-C57DE96DA031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7475-90E4-4137-96C2-0315BFD6ED2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280A-716B-41E4-9622-B7FAB05D6D0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057C4-2952-496A-B71B-4540191BE2E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4876-3ABA-4BA3-98DE-D1D34D89A40C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74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E45-D5B4-44B8-92AA-F2ABCD201A0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1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E957-E752-46BD-99FE-D46DB95385CB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67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2140-97F8-4D83-A49B-65292EEA2619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9FC7D-3137-433D-83CB-AC83CAF0776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6340-516D-48DA-A1F7-10D6F38DB7C1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2256-B5A1-436B-BA55-8AD07E424B4A}" type="datetime1">
              <a:rPr lang="en-US" smtClean="0"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094D-C666-4939-A611-26C8D52F2E7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BB9C-C390-4E87-86F8-F99E62A55CB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1B1-7666-441A-8F71-F34C3CA88DE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1D99-3893-4D11-8D1C-11FF3179C23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77E-B3E9-4EC4-AE34-960431D48E4F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3914-87AA-44F6-AC36-EB8EFCE23B96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77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147-6951-47FD-9EF8-7A46747C8CF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84AAB-716F-4C46-89ED-86F9533E2C3C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41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BD8E-D30F-45CD-883A-40DAD14CDB1F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22C8-A452-4828-9636-7AE1D2C12EF9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2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F124-0D9A-4A14-AD52-E32C1BC70497}" type="datetime1">
              <a:rPr lang="en-US" smtClean="0"/>
              <a:t>8/27/2014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0215-4B9C-4635-8E08-9B15979FBDD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633E-F6CA-45A6-9C21-90CF54B2290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F027-A3CD-470D-A6C9-A6F1BC4ABD8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6020-239B-45C5-88F4-FA1258417021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4856-C575-4069-9A45-2F611A92F250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8E74-2EEB-4E5C-B61A-23290832581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D107A-7186-4AE9-9127-F122269187AE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00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2C30-D989-4D46-AC08-A92393E932FF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2942-9138-4959-B35C-20408DA68868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94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570E-8757-4222-A9B2-0B3C58014360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2B8C-D525-49AC-8FEF-FC5A4CB9DB5D}" type="datetime1">
              <a:rPr lang="en-US" smtClean="0"/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B32B-0864-4E27-8C8D-4C8D978274A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8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A73A-C27D-4CFD-BA4C-FCA6A707B3A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98C0-4586-4F20-97C2-9D848A2149C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C297-EEE4-4072-935A-AA38CAF94D4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24D3-03A8-4C0A-A8EE-37BAFD4E465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7D39-32A7-445A-8B52-16B491C19AE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FAEAA-AAAE-4643-8247-ABB810E4613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9B98-681B-401B-955C-415256B6F200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47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5BF4E-0CC2-4370-9DA0-ACD9FFEA04C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397-62A1-4D6A-B415-44AACAC839C9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1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46B2-12FB-4698-9217-7CCE7214DB89}" type="datetime1">
              <a:rPr lang="en-US" smtClean="0"/>
              <a:t>8/27/2014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4591-682F-4726-8DC7-F7BB16D9DD0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2636-C910-49F8-8568-3ED71041DAB9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3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7D7B-DA64-47C1-8188-68537D438350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A0A8-DF2F-4A4A-88C2-F21C6F3506C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F147-5922-4538-9049-A6562A84FDD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9DA8-6433-4132-8D8F-82B0CED06BF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3700-71CC-450E-ABDF-111555D97A6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EE99-CBD7-4564-8002-AC2F1D59BBD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6BBF-4559-46B0-A7A8-20A6EBFD84D3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5816-A85F-46B0-9BEB-782DA3445DA6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019B-EF3C-4186-9A7C-444F10879D61}" type="datetime1">
              <a:rPr lang="en-US" smtClean="0"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E75C4-D761-4A73-966E-9A837B303C88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2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ADE1-4A3C-4029-9D4A-724B17B29581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1200-2C2F-4E4E-AE2B-590216A8A78C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9272-52EB-4753-9CBF-15FC15062C81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8689-827B-43CB-B192-DCA6857BC7DD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B493-9FFA-4EAC-ABDE-81795E45A07E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9571-CDA4-48D9-8CF4-BFFCF8FE0AFF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7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902F-749B-4E80-8EA4-86940059D89E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5A99-3FD8-41B9-B471-165272F5CF64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01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C26E6-A94D-4C4F-939E-84FD9D64931D}" type="datetime1">
              <a:rPr lang="en-US" smtClean="0"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66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3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A405E3-C81D-4677-9365-36FA4B8C4D4E}" type="datetime1">
              <a:rPr lang="en-US" smtClean="0"/>
              <a:t>8/27/2014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D54A3-1BAE-468F-BE54-57779556B516}" type="datetime1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B07D2D-AC4C-4B0A-8739-84C68424BD8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40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2B0B6C-4571-44FC-B3EC-DA721CAC339F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90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0ADF2D-E7BC-4996-AC46-DB8B0DD07DC1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9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017E4C-CCF1-4051-BEB1-28AAEDFDC40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4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50A619-EAA1-4678-8B0F-F3049FE4158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70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596D25E-16B9-4E51-A469-8C4B0E0BF5DB}" type="datetime1">
              <a:rPr lang="en-US" smtClean="0">
                <a:solidFill>
                  <a:srgbClr val="073E87"/>
                </a:solidFill>
              </a:rPr>
              <a:t>8/27/2014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51FA68-3FA1-4271-8742-DE31D949AE7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8/27/2014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682B59-EC94-44FE-8819-B5BF5DA6ED9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19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oleObject" Target="../embeddings/Microsoft_Word_97_-_2003_Document1.doc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PowerPoint_Presentation1.pptx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sha.gov/S&amp;HINFO/TOOLBOXES.htm" TargetMode="External"/><Relationship Id="rId13" Type="http://schemas.openxmlformats.org/officeDocument/2006/relationships/hyperlink" Target="http://www.msha.gov/programs/jah.htm" TargetMode="External"/><Relationship Id="rId3" Type="http://schemas.openxmlformats.org/officeDocument/2006/relationships/hyperlink" Target="http://www.msha.gov/TRAINING/prodintr.htm" TargetMode="External"/><Relationship Id="rId7" Type="http://schemas.openxmlformats.org/officeDocument/2006/relationships/hyperlink" Target="http://www.msha.gov/TRAINING/LIBRARY/library.htm" TargetMode="External"/><Relationship Id="rId12" Type="http://schemas.openxmlformats.org/officeDocument/2006/relationships/hyperlink" Target="http://www.cdc.gov/niosh/mining/topics/EducationandTraining.html" TargetMode="External"/><Relationship Id="rId2" Type="http://schemas.openxmlformats.org/officeDocument/2006/relationships/notesSlide" Target="../notesSlides/notesSlide43.xml"/><Relationship Id="rId16" Type="http://schemas.openxmlformats.org/officeDocument/2006/relationships/hyperlink" Target="http://www.msha.gov/Programs/EPDEFS.asp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sha.gov/programs/hsapubs/hsapubs.htm" TargetMode="External"/><Relationship Id="rId11" Type="http://schemas.openxmlformats.org/officeDocument/2006/relationships/hyperlink" Target="http://www.msha.gov/forms/elawsforms/5000-23.htm" TargetMode="External"/><Relationship Id="rId5" Type="http://schemas.openxmlformats.org/officeDocument/2006/relationships/hyperlink" Target="http://www.msha.gov/streaming/videoclipslibrary.asp" TargetMode="External"/><Relationship Id="rId15" Type="http://schemas.openxmlformats.org/officeDocument/2006/relationships/hyperlink" Target="http://www.msha.gov/PROGRAMS/EPD2.htm" TargetMode="External"/><Relationship Id="rId10" Type="http://schemas.openxmlformats.org/officeDocument/2006/relationships/hyperlink" Target="http://www.dol.gov/elaws/msha_train.htm" TargetMode="External"/><Relationship Id="rId4" Type="http://schemas.openxmlformats.org/officeDocument/2006/relationships/hyperlink" Target="http://www.msha.gov/s&amp;hinfo/bpcards/bpcards.htm" TargetMode="External"/><Relationship Id="rId9" Type="http://schemas.openxmlformats.org/officeDocument/2006/relationships/hyperlink" Target="http://www.msha.gov/interactivetraining.htm" TargetMode="External"/><Relationship Id="rId14" Type="http://schemas.openxmlformats.org/officeDocument/2006/relationships/hyperlink" Target="http://www.msha.gov/programs/jah/HMRA/HMRA.asp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ha.gov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1.png"/><Relationship Id="rId4" Type="http://schemas.openxmlformats.org/officeDocument/2006/relationships/hyperlink" Target="mailto:blair.angela@dol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MSHA Training Summit</a:t>
            </a:r>
            <a:br>
              <a:rPr lang="en-US" dirty="0" smtClean="0"/>
            </a:b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191000"/>
            <a:ext cx="7854696" cy="790136"/>
          </a:xfrm>
        </p:spPr>
        <p:txBody>
          <a:bodyPr/>
          <a:lstStyle/>
          <a:p>
            <a:r>
              <a:rPr lang="en-US" dirty="0" smtClean="0"/>
              <a:t>August 27, 2014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sha.gov/FATALS/2014/ftlgif/ftl2014m1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114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sha.gov/FATALS/2014/ftlgif/ftl2014m1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419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5672103"/>
            <a:ext cx="5257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Fatality #12 - May 9, 2014</a:t>
            </a:r>
            <a:b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Powered Haulage - Texas - Construction Sand and Gravel</a:t>
            </a:r>
            <a:b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Mississippi Sand, LLC - Mississippi Sand Seagraves </a:t>
            </a:r>
          </a:p>
        </p:txBody>
      </p:sp>
    </p:spTree>
    <p:extLst>
      <p:ext uri="{BB962C8B-B14F-4D97-AF65-F5344CB8AC3E}">
        <p14:creationId xmlns:p14="http://schemas.microsoft.com/office/powerpoint/2010/main" val="11952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40724_1158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60163" y="5562600"/>
            <a:ext cx="44196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#16 - July 23,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Powered Haulage - Florida - Cement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Cemex</a:t>
            </a:r>
            <a:r>
              <a:rPr lang="en-US" dirty="0">
                <a:solidFill>
                  <a:srgbClr val="FF0000"/>
                </a:solidFill>
              </a:rPr>
              <a:t> Construction Materials of Florida LLC - Brooksville South Cement Plant</a:t>
            </a:r>
          </a:p>
        </p:txBody>
      </p:sp>
    </p:spTree>
    <p:extLst>
      <p:ext uri="{BB962C8B-B14F-4D97-AF65-F5344CB8AC3E}">
        <p14:creationId xmlns:p14="http://schemas.microsoft.com/office/powerpoint/2010/main" val="15086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Explosives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8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" y="5638800"/>
            <a:ext cx="4800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#16 &amp; #17- November 17, 2013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Explosives/Breaking Agents – Colorado – Silver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Star Mine Operations, LLC - Revenue Mine</a:t>
            </a:r>
          </a:p>
        </p:txBody>
      </p:sp>
    </p:spTree>
    <p:extLst>
      <p:ext uri="{BB962C8B-B14F-4D97-AF65-F5344CB8AC3E}">
        <p14:creationId xmlns:p14="http://schemas.microsoft.com/office/powerpoint/2010/main" val="30218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2400" y="5486400"/>
            <a:ext cx="50292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#19 - December 4, 2013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Explosives/Breaking Agents – Kansas – Crushed, Broken Limestone Bayer Construction Company, Inc. - Kansas Falls Quarry</a:t>
            </a:r>
          </a:p>
        </p:txBody>
      </p:sp>
    </p:spTree>
    <p:extLst>
      <p:ext uri="{BB962C8B-B14F-4D97-AF65-F5344CB8AC3E}">
        <p14:creationId xmlns:p14="http://schemas.microsoft.com/office/powerpoint/2010/main" val="2754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001000" cy="2581656"/>
          </a:xfrm>
        </p:spPr>
        <p:txBody>
          <a:bodyPr/>
          <a:lstStyle/>
          <a:p>
            <a:pPr algn="ctr"/>
            <a:r>
              <a:rPr lang="en-US" sz="8000" dirty="0" smtClean="0"/>
              <a:t>Falling/Sliding Material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629" y="5257800"/>
            <a:ext cx="4835371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#21 - December 13, 2013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Falling/Sliding Material – Georgia - Construction Sand and Gravel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Brown Brothers Sand Company - </a:t>
            </a:r>
            <a:r>
              <a:rPr lang="en-US" dirty="0" err="1">
                <a:solidFill>
                  <a:srgbClr val="FF0000"/>
                </a:solidFill>
              </a:rPr>
              <a:t>Wittichen</a:t>
            </a:r>
            <a:r>
              <a:rPr lang="en-US" dirty="0">
                <a:solidFill>
                  <a:srgbClr val="FF0000"/>
                </a:solidFill>
              </a:rPr>
              <a:t> Stephen Plants</a:t>
            </a:r>
          </a:p>
        </p:txBody>
      </p:sp>
    </p:spTree>
    <p:extLst>
      <p:ext uri="{BB962C8B-B14F-4D97-AF65-F5344CB8AC3E}">
        <p14:creationId xmlns:p14="http://schemas.microsoft.com/office/powerpoint/2010/main" val="4068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80391" y="5486400"/>
            <a:ext cx="4724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#3 - February 28, 2014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Falling/Sliding Material – New York - Construction Sand and Gravel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East Coast Mines Ltd - East Coast Mines Ltd </a:t>
            </a:r>
          </a:p>
        </p:txBody>
      </p:sp>
    </p:spTree>
    <p:extLst>
      <p:ext uri="{BB962C8B-B14F-4D97-AF65-F5344CB8AC3E}">
        <p14:creationId xmlns:p14="http://schemas.microsoft.com/office/powerpoint/2010/main" val="30078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msha.gov/FATALS/2014/FAB14m04_clip_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4437206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msha.gov/FATALS/2014/FAB14m04_clip_image00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45" y="1371600"/>
            <a:ext cx="4451655" cy="438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39645" y="171271"/>
            <a:ext cx="5105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Fatality #4 - March 27, 2014 </a:t>
            </a:r>
            <a:b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Falling/Sliding Material -Virginia - Construction Sand and Gravel</a:t>
            </a:r>
            <a:b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Constantia" panose="02030602050306030303" pitchFamily="18" charset="0"/>
              </a:rPr>
              <a:t>Baillio</a:t>
            </a:r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 Sand Company Inc. - Lord Farm #5</a:t>
            </a:r>
          </a:p>
        </p:txBody>
      </p:sp>
    </p:spTree>
    <p:extLst>
      <p:ext uri="{BB962C8B-B14F-4D97-AF65-F5344CB8AC3E}">
        <p14:creationId xmlns:p14="http://schemas.microsoft.com/office/powerpoint/2010/main" val="41932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hoto of Accident Scene Described in the Paragraph Abo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419600" cy="43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atal accident scene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068" y="5571478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Fatality #17 - August 2, 2014</a:t>
            </a:r>
            <a:b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Falling Material - Montana - Construction Sand and Gravel</a:t>
            </a:r>
            <a:b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Constantia" panose="02030602050306030303" pitchFamily="18" charset="0"/>
              </a:rPr>
              <a:t>Fossum</a:t>
            </a:r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 Ready Mix - </a:t>
            </a:r>
            <a:r>
              <a:rPr lang="en-US" dirty="0" err="1">
                <a:solidFill>
                  <a:srgbClr val="FF0000"/>
                </a:solidFill>
                <a:latin typeface="Constantia" panose="02030602050306030303" pitchFamily="18" charset="0"/>
              </a:rPr>
              <a:t>Belzer</a:t>
            </a:r>
            <a:r>
              <a:rPr lang="en-US" dirty="0">
                <a:solidFill>
                  <a:srgbClr val="FF0000"/>
                </a:solidFill>
                <a:latin typeface="Constantia" panose="02030602050306030303" pitchFamily="18" charset="0"/>
              </a:rPr>
              <a:t> Pit</a:t>
            </a:r>
          </a:p>
        </p:txBody>
      </p:sp>
    </p:spTree>
    <p:extLst>
      <p:ext uri="{BB962C8B-B14F-4D97-AF65-F5344CB8AC3E}">
        <p14:creationId xmlns:p14="http://schemas.microsoft.com/office/powerpoint/2010/main" val="11442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7772400" cy="2362200"/>
          </a:xfrm>
        </p:spPr>
        <p:txBody>
          <a:bodyPr/>
          <a:lstStyle/>
          <a:p>
            <a:pPr algn="ctr"/>
            <a:r>
              <a:rPr lang="en-US" dirty="0" smtClean="0"/>
              <a:t>25 MNM Fatal Accidents</a:t>
            </a:r>
            <a:br>
              <a:rPr lang="en-US" dirty="0" smtClean="0"/>
            </a:br>
            <a:r>
              <a:rPr lang="en-US" dirty="0" smtClean="0"/>
              <a:t>10/2013-08/2014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Machinery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42299" y="5257800"/>
            <a:ext cx="489862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#7 -April 17, 2014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Machinery -Kansas - Construction Sand and Gravel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Hafenstine</a:t>
            </a:r>
            <a:r>
              <a:rPr lang="en-US" dirty="0">
                <a:solidFill>
                  <a:srgbClr val="FF0000"/>
                </a:solidFill>
              </a:rPr>
              <a:t> Construction - </a:t>
            </a:r>
            <a:r>
              <a:rPr lang="en-US" dirty="0" err="1">
                <a:solidFill>
                  <a:srgbClr val="FF0000"/>
                </a:solidFill>
              </a:rPr>
              <a:t>Hafenstine</a:t>
            </a:r>
            <a:r>
              <a:rPr lang="en-US" dirty="0">
                <a:solidFill>
                  <a:srgbClr val="FF0000"/>
                </a:solidFill>
              </a:rPr>
              <a:t> Plant  #1 </a:t>
            </a:r>
          </a:p>
        </p:txBody>
      </p:sp>
    </p:spTree>
    <p:extLst>
      <p:ext uri="{BB962C8B-B14F-4D97-AF65-F5344CB8AC3E}">
        <p14:creationId xmlns:p14="http://schemas.microsoft.com/office/powerpoint/2010/main" val="384043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24400" y="5413925"/>
            <a:ext cx="4191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#8 - April 24, 2014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Machinery - Louisiana - Fire Clay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Big River Industries - </a:t>
            </a:r>
            <a:r>
              <a:rPr lang="en-US" dirty="0" err="1">
                <a:solidFill>
                  <a:srgbClr val="FF0000"/>
                </a:solidFill>
              </a:rPr>
              <a:t>Gravelite</a:t>
            </a:r>
            <a:r>
              <a:rPr lang="en-US" dirty="0">
                <a:solidFill>
                  <a:srgbClr val="FF0000"/>
                </a:solidFill>
              </a:rPr>
              <a:t> Division</a:t>
            </a:r>
          </a:p>
        </p:txBody>
      </p:sp>
    </p:spTree>
    <p:extLst>
      <p:ext uri="{BB962C8B-B14F-4D97-AF65-F5344CB8AC3E}">
        <p14:creationId xmlns:p14="http://schemas.microsoft.com/office/powerpoint/2010/main" val="10185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9015" y="5562600"/>
            <a:ext cx="42672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#10 - April 28,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Machinery - Nevada - Gold Ore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Klondex</a:t>
            </a:r>
            <a:r>
              <a:rPr lang="en-US" dirty="0">
                <a:solidFill>
                  <a:srgbClr val="FF0000"/>
                </a:solidFill>
              </a:rPr>
              <a:t> Midas Mine Inc. - Midas Mine</a:t>
            </a:r>
          </a:p>
        </p:txBody>
      </p:sp>
    </p:spTree>
    <p:extLst>
      <p:ext uri="{BB962C8B-B14F-4D97-AF65-F5344CB8AC3E}">
        <p14:creationId xmlns:p14="http://schemas.microsoft.com/office/powerpoint/2010/main" val="8459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Fall of Person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5562600"/>
            <a:ext cx="3810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#2 - February 21,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Fall of Person –Kentucky - Cement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CEMEX, Inc. - </a:t>
            </a:r>
            <a:r>
              <a:rPr lang="en-US" dirty="0" err="1">
                <a:solidFill>
                  <a:srgbClr val="FF0000"/>
                </a:solidFill>
              </a:rPr>
              <a:t>Kosmos</a:t>
            </a:r>
            <a:r>
              <a:rPr lang="en-US" dirty="0">
                <a:solidFill>
                  <a:srgbClr val="FF0000"/>
                </a:solidFill>
              </a:rPr>
              <a:t> Cement Co.</a:t>
            </a:r>
          </a:p>
        </p:txBody>
      </p:sp>
    </p:spTree>
    <p:extLst>
      <p:ext uri="{BB962C8B-B14F-4D97-AF65-F5344CB8AC3E}">
        <p14:creationId xmlns:p14="http://schemas.microsoft.com/office/powerpoint/2010/main" val="32271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5410200"/>
            <a:ext cx="4724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#9 - February 27,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Fall of Person - Iowa - Crushed, Broken Limestone NEC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Martin Marietta Materials, Inc. - Ames 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5181600"/>
            <a:ext cx="48006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#14 - October 17, 2013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(Victim Died October 19, 2013)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Slip/Fall of Person – California – Cement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National Cement Company Of California </a:t>
            </a:r>
            <a:r>
              <a:rPr lang="en-US" dirty="0" err="1">
                <a:solidFill>
                  <a:srgbClr val="FF0000"/>
                </a:solidFill>
              </a:rPr>
              <a:t>Inc</a:t>
            </a:r>
            <a:r>
              <a:rPr lang="en-US" dirty="0">
                <a:solidFill>
                  <a:srgbClr val="FF0000"/>
                </a:solidFill>
              </a:rPr>
              <a:t> - </a:t>
            </a:r>
            <a:r>
              <a:rPr lang="en-US" dirty="0" err="1">
                <a:solidFill>
                  <a:srgbClr val="FF0000"/>
                </a:solidFill>
              </a:rPr>
              <a:t>Lebec</a:t>
            </a:r>
            <a:r>
              <a:rPr lang="en-US" dirty="0">
                <a:solidFill>
                  <a:srgbClr val="FF0000"/>
                </a:solidFill>
              </a:rPr>
              <a:t> Cement Plant</a:t>
            </a:r>
          </a:p>
        </p:txBody>
      </p:sp>
    </p:spTree>
    <p:extLst>
      <p:ext uri="{BB962C8B-B14F-4D97-AF65-F5344CB8AC3E}">
        <p14:creationId xmlns:p14="http://schemas.microsoft.com/office/powerpoint/2010/main" val="17175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Fall of Rib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5181600"/>
            <a:ext cx="4724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#5 &amp; Fatality #6-April 11, 2014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Fall of Rib. -Missouri - Lime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Mississippi Lime Company - Mississippi Lime Company-Ste. Genevieve</a:t>
            </a:r>
          </a:p>
        </p:txBody>
      </p:sp>
    </p:spTree>
    <p:extLst>
      <p:ext uri="{BB962C8B-B14F-4D97-AF65-F5344CB8AC3E}">
        <p14:creationId xmlns:p14="http://schemas.microsoft.com/office/powerpoint/2010/main" val="15693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004048" cy="762000"/>
          </a:xfrm>
        </p:spPr>
        <p:txBody>
          <a:bodyPr/>
          <a:lstStyle/>
          <a:p>
            <a:r>
              <a:rPr lang="en-US" sz="4800" dirty="0" smtClean="0"/>
              <a:t>Fatal Accidents by Commodity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1828800"/>
            <a:ext cx="7772400" cy="48006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 Sand &amp; Gravel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Crushed Stone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Silver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 Lime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Sand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Gold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Granite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Clay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Iron 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Gypsum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Electrical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4953000"/>
            <a:ext cx="4572000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#18 - November 18, 2013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(Victim Died November 22, 2013)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Electrical – Kentucky – Crushed, Broken Limestone NEC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Pine Bluff Sand &amp; Gravel Company - Cumberland River Quarry</a:t>
            </a:r>
          </a:p>
        </p:txBody>
      </p:sp>
    </p:spTree>
    <p:extLst>
      <p:ext uri="{BB962C8B-B14F-4D97-AF65-F5344CB8AC3E}">
        <p14:creationId xmlns:p14="http://schemas.microsoft.com/office/powerpoint/2010/main" val="1400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76200"/>
            <a:ext cx="65532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#15 - July 21,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Electrical - South Carolina - Construction Sand and Gravel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Murray Mines Inc. - Murray Mines Inc.</a:t>
            </a:r>
          </a:p>
        </p:txBody>
      </p:sp>
    </p:spTree>
    <p:extLst>
      <p:ext uri="{BB962C8B-B14F-4D97-AF65-F5344CB8AC3E}">
        <p14:creationId xmlns:p14="http://schemas.microsoft.com/office/powerpoint/2010/main" val="33513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Other (Drowning)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34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9692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9377" y="5257800"/>
            <a:ext cx="418799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#22 - December 10, 2013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Other (Drowning) – Kentucky - Construction Sand and Gravel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Hunter Sand &amp; Gravel, LLC. - Dredge IV</a:t>
            </a:r>
          </a:p>
        </p:txBody>
      </p:sp>
    </p:spTree>
    <p:extLst>
      <p:ext uri="{BB962C8B-B14F-4D97-AF65-F5344CB8AC3E}">
        <p14:creationId xmlns:p14="http://schemas.microsoft.com/office/powerpoint/2010/main" val="1034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Hoisting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05400" y="152400"/>
            <a:ext cx="38862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</a:t>
            </a:r>
            <a:r>
              <a:rPr lang="en-US" dirty="0" smtClean="0">
                <a:solidFill>
                  <a:srgbClr val="FF0000"/>
                </a:solidFill>
              </a:rPr>
              <a:t>13 </a:t>
            </a:r>
            <a:r>
              <a:rPr lang="en-US" dirty="0">
                <a:solidFill>
                  <a:srgbClr val="FF0000"/>
                </a:solidFill>
              </a:rPr>
              <a:t>– June 2,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Hoisting – Idaho – Silver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Silver</a:t>
            </a:r>
            <a:r>
              <a:rPr lang="en-US" dirty="0">
                <a:solidFill>
                  <a:srgbClr val="FF0000"/>
                </a:solidFill>
              </a:rPr>
              <a:t> Opportunity Partners LLC – Sunshine Mine</a:t>
            </a:r>
          </a:p>
        </p:txBody>
      </p:sp>
    </p:spTree>
    <p:extLst>
      <p:ext uri="{BB962C8B-B14F-4D97-AF65-F5344CB8AC3E}">
        <p14:creationId xmlns:p14="http://schemas.microsoft.com/office/powerpoint/2010/main" val="110659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Explosion of Gas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1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2783" y="5486400"/>
            <a:ext cx="5105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#14 - June 18,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Ignition/Explosion of Gas - South Carolina - Construction Sand and Gravel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Hanson Aggregates Southeast, LLC - Brewer Sand</a:t>
            </a:r>
          </a:p>
        </p:txBody>
      </p:sp>
    </p:spTree>
    <p:extLst>
      <p:ext uri="{BB962C8B-B14F-4D97-AF65-F5344CB8AC3E}">
        <p14:creationId xmlns:p14="http://schemas.microsoft.com/office/powerpoint/2010/main" val="12428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530352" y="2819400"/>
            <a:ext cx="7772400" cy="3657600"/>
          </a:xfrm>
        </p:spPr>
        <p:txBody>
          <a:bodyPr>
            <a:normAutofit/>
          </a:bodyPr>
          <a:lstStyle/>
          <a:p>
            <a:pPr marL="334963" indent="-334963">
              <a:buFont typeface="Arial" panose="020B0604020202020204" pitchFamily="34" charset="0"/>
              <a:buChar char="•"/>
            </a:pPr>
            <a:r>
              <a:rPr lang="en-US" sz="2800" dirty="0" smtClean="0"/>
              <a:t>Provide training, including Task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Conduct workplace examinations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De-energize power and Lock Out/Tag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Conduct Pre-operational checks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Maintain Mobile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Provide/wear Personal Protective Equipment</a:t>
            </a:r>
          </a:p>
          <a:p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686800" cy="1600200"/>
          </a:xfrm>
        </p:spPr>
        <p:txBody>
          <a:bodyPr/>
          <a:lstStyle/>
          <a:p>
            <a:pPr algn="ctr"/>
            <a:r>
              <a:rPr lang="en-US" sz="4800" dirty="0" smtClean="0"/>
              <a:t>Proactive Approaches to Prevent Recurrence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679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7772400" cy="762000"/>
          </a:xfrm>
        </p:spPr>
        <p:txBody>
          <a:bodyPr/>
          <a:lstStyle/>
          <a:p>
            <a:r>
              <a:rPr lang="en-US" sz="4800" dirty="0" smtClean="0"/>
              <a:t>Fatal Accidents by Occupation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1828800"/>
            <a:ext cx="7772400" cy="48768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Supervisor –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Miner/Laborer - 8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Truck Driver –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Scaler</a:t>
            </a:r>
            <a:r>
              <a:rPr lang="en-US" sz="2800" dirty="0"/>
              <a:t> –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Electrician –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Dozer Operator –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Mechanic –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Plant Operator –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963934"/>
              </p:ext>
            </p:extLst>
          </p:nvPr>
        </p:nvGraphicFramePr>
        <p:xfrm>
          <a:off x="2286000" y="76200"/>
          <a:ext cx="4591050" cy="667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Document" r:id="rId4" imgW="5940481" imgH="8639299" progId="Word.Document.8">
                  <p:embed/>
                </p:oleObj>
              </mc:Choice>
              <mc:Fallback>
                <p:oleObj name="Document" r:id="rId4" imgW="5940481" imgH="8639299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0" y="76200"/>
                        <a:ext cx="4591050" cy="667789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alpha val="6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15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287903"/>
              </p:ext>
            </p:extLst>
          </p:nvPr>
        </p:nvGraphicFramePr>
        <p:xfrm>
          <a:off x="2057492" y="228600"/>
          <a:ext cx="4914333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Presentation" r:id="rId4" imgW="3220074" imgH="4293030" progId="PowerPoint.Show.12">
                  <p:embed/>
                </p:oleObj>
              </mc:Choice>
              <mc:Fallback>
                <p:oleObj name="Presentation" r:id="rId4" imgW="3220074" imgH="429303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7492" y="228600"/>
                        <a:ext cx="4914333" cy="655320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alpha val="6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772400" cy="850392"/>
          </a:xfrm>
        </p:spPr>
        <p:txBody>
          <a:bodyPr/>
          <a:lstStyle/>
          <a:p>
            <a:r>
              <a:rPr lang="en-US" dirty="0" smtClean="0"/>
              <a:t>Additional Assistance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57400"/>
            <a:ext cx="7772400" cy="428892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Instructor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Update training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Review training records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Part 46 or Part 48 workshop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Evaluate and monitor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Onsite </a:t>
            </a:r>
            <a:r>
              <a:rPr lang="en-US" sz="2000" dirty="0" smtClean="0"/>
              <a:t>training </a:t>
            </a:r>
            <a:r>
              <a:rPr lang="en-US" sz="2000" dirty="0"/>
              <a:t>program review </a:t>
            </a:r>
            <a:r>
              <a:rPr lang="en-US" sz="2000" dirty="0" smtClean="0"/>
              <a:t> and assistance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Workplace </a:t>
            </a:r>
            <a:r>
              <a:rPr lang="en-US" sz="2000" dirty="0"/>
              <a:t>examination </a:t>
            </a:r>
            <a:r>
              <a:rPr lang="en-US" sz="2000" dirty="0" smtClean="0"/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Provide </a:t>
            </a:r>
            <a:r>
              <a:rPr lang="en-US" sz="2000" dirty="0"/>
              <a:t>supervisory </a:t>
            </a:r>
            <a:r>
              <a:rPr lang="en-US" sz="2000" dirty="0" smtClean="0"/>
              <a:t>responsibility training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Training materials available through EFSMS and the National Mine </a:t>
            </a:r>
            <a:r>
              <a:rPr lang="en-US" sz="2000" dirty="0" smtClean="0"/>
              <a:t>Academy</a:t>
            </a:r>
            <a:endParaRPr lang="en-US" sz="23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81000" y="1524000"/>
            <a:ext cx="7924800" cy="5334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en-US" sz="2400" u="sng" dirty="0" smtClean="0"/>
              <a:t>EFSMS Training Assistance Available to Mine Operators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772400" cy="697992"/>
          </a:xfrm>
        </p:spPr>
        <p:txBody>
          <a:bodyPr/>
          <a:lstStyle/>
          <a:p>
            <a:r>
              <a:rPr lang="en-US" dirty="0" smtClean="0"/>
              <a:t>Training Materials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534400" cy="51816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3"/>
              </a:rPr>
              <a:t>Catalog of training materials and products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4"/>
              </a:rPr>
              <a:t>Best practice cards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5"/>
              </a:rPr>
              <a:t>Video clips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6"/>
              </a:rPr>
              <a:t>Holmes safety bulletins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7"/>
              </a:rPr>
              <a:t>MSHA Library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8"/>
              </a:rPr>
              <a:t>Toolboxes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9"/>
              </a:rPr>
              <a:t>Interactive training materials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10"/>
              </a:rPr>
              <a:t>Training plan development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11"/>
              </a:rPr>
              <a:t>Training records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12"/>
              </a:rPr>
              <a:t>NIOSH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13"/>
              </a:rPr>
              <a:t>Holmes Safety Association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14"/>
              </a:rPr>
              <a:t>Holmes Mine Rescue Association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15"/>
              </a:rPr>
              <a:t>National Mine Academy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16"/>
              </a:rPr>
              <a:t>EFSMS contact information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667000"/>
            <a:ext cx="7408333" cy="375549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Annual seminar (no registration fees) that provides opportunities for health and safety trainers to improve their training programs with new ideas and materials</a:t>
            </a:r>
          </a:p>
          <a:p>
            <a:r>
              <a:rPr lang="en-US" dirty="0" smtClean="0"/>
              <a:t>Date: October 14-16, 2014</a:t>
            </a:r>
          </a:p>
          <a:p>
            <a:r>
              <a:rPr lang="en-US" dirty="0" smtClean="0"/>
              <a:t>Location: National Mine Health and Safety Academy</a:t>
            </a:r>
            <a:r>
              <a:rPr lang="en-US" dirty="0"/>
              <a:t> </a:t>
            </a:r>
            <a:r>
              <a:rPr lang="en-US" dirty="0" smtClean="0"/>
              <a:t>- Beaver, WV</a:t>
            </a:r>
          </a:p>
          <a:p>
            <a:r>
              <a:rPr lang="en-US" dirty="0" smtClean="0"/>
              <a:t>Additional information and registration forms can be found on the MSHA website: </a:t>
            </a:r>
            <a:r>
              <a:rPr lang="en-US" dirty="0" smtClean="0">
                <a:hlinkClick r:id="rId3"/>
              </a:rPr>
              <a:t>http://www.msha.gov</a:t>
            </a:r>
            <a:r>
              <a:rPr lang="en-US" dirty="0" smtClean="0"/>
              <a:t> or you may contact Angela Blair at (304)256-3202 or </a:t>
            </a:r>
            <a:r>
              <a:rPr lang="en-US" dirty="0" smtClean="0">
                <a:hlinkClick r:id="rId4"/>
              </a:rPr>
              <a:t>blair.angela@dol.gov</a:t>
            </a:r>
            <a:r>
              <a:rPr lang="en-US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17" y="76200"/>
            <a:ext cx="4280883" cy="1676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B4AF-4835-4B38-861D-B99F38CB6985}" type="slidenum">
              <a:rPr lang="en-US" smtClean="0">
                <a:solidFill>
                  <a:srgbClr val="073E87"/>
                </a:solidFill>
              </a:rPr>
              <a:pPr/>
              <a:t>44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7772400" cy="762000"/>
          </a:xfrm>
        </p:spPr>
        <p:txBody>
          <a:bodyPr/>
          <a:lstStyle/>
          <a:p>
            <a:r>
              <a:rPr lang="en-US" sz="4800" dirty="0" smtClean="0"/>
              <a:t>Fatal Accidents by Category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752600"/>
            <a:ext cx="7848600" cy="4876800"/>
          </a:xfrm>
        </p:spPr>
        <p:txBody>
          <a:bodyPr>
            <a:normAutofit lnSpcReduction="10000"/>
          </a:bodyPr>
          <a:lstStyle/>
          <a:p>
            <a:pPr marL="342900" lvl="0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prstClr val="white"/>
                </a:solidFill>
              </a:rPr>
              <a:t>7 Underground – 18 Surface</a:t>
            </a:r>
          </a:p>
          <a:p>
            <a:pPr marL="342900" lvl="0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prstClr val="white"/>
                </a:solidFill>
              </a:rPr>
              <a:t>5 Contractors – 20 Mine </a:t>
            </a:r>
            <a:r>
              <a:rPr lang="en-US" sz="2500" dirty="0" smtClean="0">
                <a:solidFill>
                  <a:prstClr val="white"/>
                </a:solidFill>
              </a:rPr>
              <a:t>Employees</a:t>
            </a:r>
          </a:p>
          <a:p>
            <a:pPr marL="342900" lvl="0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prstClr val="white"/>
                </a:solidFill>
              </a:rPr>
              <a:t>The following accident categories were identified</a:t>
            </a:r>
            <a:endParaRPr lang="en-US" sz="2500" dirty="0">
              <a:solidFill>
                <a:prstClr val="white"/>
              </a:solidFill>
            </a:endParaRP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5 Powered Haulage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3 Explosives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4 Falling/Sliding Material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3 Machinery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3 Fall of Person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2 Fall of Rib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2 Electrical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1 Other (Drowning)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1 Hoisting</a:t>
            </a:r>
          </a:p>
          <a:p>
            <a:pPr marL="982980" lvl="1" indent="-34290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1 Explosion of Gas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1133856"/>
          </a:xfrm>
        </p:spPr>
        <p:txBody>
          <a:bodyPr/>
          <a:lstStyle/>
          <a:p>
            <a:pPr algn="ctr"/>
            <a:r>
              <a:rPr lang="en-US" sz="8000" dirty="0" smtClean="0"/>
              <a:t>Powered Haulage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24400" y="5181600"/>
            <a:ext cx="42672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#15 - November 7, 2013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Powered Haulage – Georgia – Crushed, Broken Granite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Vulcan Construction Materials, L.P. – </a:t>
            </a:r>
          </a:p>
          <a:p>
            <a:r>
              <a:rPr lang="en-US" dirty="0">
                <a:solidFill>
                  <a:srgbClr val="FF0000"/>
                </a:solidFill>
              </a:rPr>
              <a:t>Lithia Springs Quarry</a:t>
            </a:r>
          </a:p>
        </p:txBody>
      </p:sp>
    </p:spTree>
    <p:extLst>
      <p:ext uri="{BB962C8B-B14F-4D97-AF65-F5344CB8AC3E}">
        <p14:creationId xmlns:p14="http://schemas.microsoft.com/office/powerpoint/2010/main" val="6836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5486400"/>
            <a:ext cx="4876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#1 - February 1,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Powered Haulage – Utah - Iron Ore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Gilbert Development Corporation (GDC)</a:t>
            </a:r>
          </a:p>
          <a:p>
            <a:r>
              <a:rPr lang="en-US" dirty="0">
                <a:solidFill>
                  <a:srgbClr val="FF0000"/>
                </a:solidFill>
              </a:rPr>
              <a:t>Comstock / Mountain 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9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Accident Scene Described in the Paragraph Ab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2B59-EC94-44FE-8819-B5BF5DA6ED95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5207675"/>
            <a:ext cx="4114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Fatality #11 - May 1, 2014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Powered Haulage - Nevada - Gypsum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Silver State Minerals LLC - Gypsum Mountain </a:t>
            </a:r>
          </a:p>
        </p:txBody>
      </p:sp>
    </p:spTree>
    <p:extLst>
      <p:ext uri="{BB962C8B-B14F-4D97-AF65-F5344CB8AC3E}">
        <p14:creationId xmlns:p14="http://schemas.microsoft.com/office/powerpoint/2010/main" val="9062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8952</TotalTime>
  <Words>613</Words>
  <Application>Microsoft Office PowerPoint</Application>
  <PresentationFormat>On-screen Show (4:3)</PresentationFormat>
  <Paragraphs>206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Flow</vt:lpstr>
      <vt:lpstr>Office Theme</vt:lpstr>
      <vt:lpstr>1_Flow</vt:lpstr>
      <vt:lpstr>2_Flow</vt:lpstr>
      <vt:lpstr>3_Flow</vt:lpstr>
      <vt:lpstr>4_Flow</vt:lpstr>
      <vt:lpstr>5_Flow</vt:lpstr>
      <vt:lpstr>Waveform</vt:lpstr>
      <vt:lpstr>6_Flow</vt:lpstr>
      <vt:lpstr>Document</vt:lpstr>
      <vt:lpstr>Presentation</vt:lpstr>
      <vt:lpstr>MSHA Training Summit 2nd Quarter</vt:lpstr>
      <vt:lpstr>25 MNM Fatal Accidents 10/2013-08/2014</vt:lpstr>
      <vt:lpstr>Fatal Accidents by Commodity</vt:lpstr>
      <vt:lpstr>Fatal Accidents by Occupation</vt:lpstr>
      <vt:lpstr>Fatal Accidents by Category</vt:lpstr>
      <vt:lpstr>Powered Haulage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Explosives</vt:lpstr>
      <vt:lpstr>PowerPoint Presentation</vt:lpstr>
      <vt:lpstr>PowerPoint Presentation</vt:lpstr>
      <vt:lpstr>Falling/Sliding Material</vt:lpstr>
      <vt:lpstr>PowerPoint Presentation</vt:lpstr>
      <vt:lpstr>PowerPoint Presentation</vt:lpstr>
      <vt:lpstr>PowerPoint Presentation</vt:lpstr>
      <vt:lpstr>PowerPoint Presentation</vt:lpstr>
      <vt:lpstr>Machinery</vt:lpstr>
      <vt:lpstr>PowerPoint Presentation</vt:lpstr>
      <vt:lpstr>PowerPoint Presentation</vt:lpstr>
      <vt:lpstr>PowerPoint Presentation</vt:lpstr>
      <vt:lpstr>Fall of Person</vt:lpstr>
      <vt:lpstr>PowerPoint Presentation</vt:lpstr>
      <vt:lpstr>PowerPoint Presentation</vt:lpstr>
      <vt:lpstr>PowerPoint Presentation</vt:lpstr>
      <vt:lpstr>Fall of Rib</vt:lpstr>
      <vt:lpstr>PowerPoint Presentation</vt:lpstr>
      <vt:lpstr>Electrical</vt:lpstr>
      <vt:lpstr>PowerPoint Presentation</vt:lpstr>
      <vt:lpstr>PowerPoint Presentation</vt:lpstr>
      <vt:lpstr>Other (Drowning)</vt:lpstr>
      <vt:lpstr>PowerPoint Presentation</vt:lpstr>
      <vt:lpstr>Hoisting</vt:lpstr>
      <vt:lpstr>PowerPoint Presentation</vt:lpstr>
      <vt:lpstr>Explosion of Gas</vt:lpstr>
      <vt:lpstr>PowerPoint Presentation</vt:lpstr>
      <vt:lpstr>Proactive Approaches to Prevent Recurrence</vt:lpstr>
      <vt:lpstr>PowerPoint Presentation</vt:lpstr>
      <vt:lpstr>PowerPoint Presentation</vt:lpstr>
      <vt:lpstr>Additional Assistance</vt:lpstr>
      <vt:lpstr>Training Materials</vt:lpstr>
      <vt:lpstr>PowerPoint Presentation</vt:lpstr>
    </vt:vector>
  </TitlesOfParts>
  <Company>DOL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Nadzadi, George M - MSHA</dc:creator>
  <cp:lastModifiedBy>Johnson, Eric C - MSHA</cp:lastModifiedBy>
  <cp:revision>211</cp:revision>
  <cp:lastPrinted>2014-08-25T17:04:46Z</cp:lastPrinted>
  <dcterms:created xsi:type="dcterms:W3CDTF">2014-08-14T15:32:18Z</dcterms:created>
  <dcterms:modified xsi:type="dcterms:W3CDTF">2014-08-27T12:05:26Z</dcterms:modified>
</cp:coreProperties>
</file>